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4" r:id="rId5"/>
  </p:sldMasterIdLst>
  <p:sldIdLst>
    <p:sldId id="267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F1"/>
    <a:srgbClr val="344529"/>
    <a:srgbClr val="2B3922"/>
    <a:srgbClr val="2E3722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Ιωάννης Σαλονικίδης" userId="3c13490b-ac57-427a-892f-dfe3e31c4a5b" providerId="ADAL" clId="{9780EDE0-BB09-4969-8A05-16C71D17EB01}"/>
    <pc:docChg chg="custSel modSld">
      <pc:chgData name="Ιωάννης Σαλονικίδης" userId="3c13490b-ac57-427a-892f-dfe3e31c4a5b" providerId="ADAL" clId="{9780EDE0-BB09-4969-8A05-16C71D17EB01}" dt="2021-12-16T09:01:57.933" v="457" actId="20577"/>
      <pc:docMkLst>
        <pc:docMk/>
      </pc:docMkLst>
      <pc:sldChg chg="modSp mod">
        <pc:chgData name="Ιωάννης Σαλονικίδης" userId="3c13490b-ac57-427a-892f-dfe3e31c4a5b" providerId="ADAL" clId="{9780EDE0-BB09-4969-8A05-16C71D17EB01}" dt="2021-12-16T09:01:49.249" v="455" actId="20577"/>
        <pc:sldMkLst>
          <pc:docMk/>
          <pc:sldMk cId="4151002692" sldId="263"/>
        </pc:sldMkLst>
        <pc:spChg chg="mod">
          <ac:chgData name="Ιωάννης Σαλονικίδης" userId="3c13490b-ac57-427a-892f-dfe3e31c4a5b" providerId="ADAL" clId="{9780EDE0-BB09-4969-8A05-16C71D17EB01}" dt="2021-12-16T09:01:49.249" v="455" actId="20577"/>
          <ac:spMkLst>
            <pc:docMk/>
            <pc:sldMk cId="4151002692" sldId="263"/>
            <ac:spMk id="3" creationId="{F77391F4-D1FD-4D55-BC47-21D8B8C73A42}"/>
          </ac:spMkLst>
        </pc:spChg>
      </pc:sldChg>
      <pc:sldChg chg="modSp mod">
        <pc:chgData name="Ιωάννης Σαλονικίδης" userId="3c13490b-ac57-427a-892f-dfe3e31c4a5b" providerId="ADAL" clId="{9780EDE0-BB09-4969-8A05-16C71D17EB01}" dt="2021-12-16T09:01:57.933" v="457" actId="20577"/>
        <pc:sldMkLst>
          <pc:docMk/>
          <pc:sldMk cId="3822929479" sldId="264"/>
        </pc:sldMkLst>
        <pc:spChg chg="mod">
          <ac:chgData name="Ιωάννης Σαλονικίδης" userId="3c13490b-ac57-427a-892f-dfe3e31c4a5b" providerId="ADAL" clId="{9780EDE0-BB09-4969-8A05-16C71D17EB01}" dt="2021-12-16T09:01:57.933" v="457" actId="20577"/>
          <ac:spMkLst>
            <pc:docMk/>
            <pc:sldMk cId="3822929479" sldId="264"/>
            <ac:spMk id="3" creationId="{20704FE9-CF09-4255-96CA-124FD76D48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8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5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4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7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1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4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8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6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salonikides@schools.ac.cy" TargetMode="External"/><Relationship Id="rId2" Type="http://schemas.openxmlformats.org/officeDocument/2006/relationships/hyperlink" Target="mailto:itheodorou@schools.ac.c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kongorozis@tech-scholi1-lef.schools.ac.cy" TargetMode="External"/><Relationship Id="rId4" Type="http://schemas.openxmlformats.org/officeDocument/2006/relationships/hyperlink" Target="mailto:axiologisi-tetraminon@schools.ac.c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geme@schools.ac.c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me-eparchiaka.schools.ac.cy/wp/?page_id=18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me-eparchiaka.schools.ac.c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39098"/>
            <a:ext cx="5447072" cy="315166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Ενημέρωση Προέδρων Θεματοθετών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17</a:t>
            </a:r>
            <a:r>
              <a:rPr lang="el-GR" dirty="0"/>
              <a:t> </a:t>
            </a:r>
            <a:r>
              <a:rPr lang="el-GR" dirty="0" err="1"/>
              <a:t>Δεκεμβριου</a:t>
            </a:r>
            <a:r>
              <a:rPr lang="el-GR" dirty="0"/>
              <a:t> 202</a:t>
            </a:r>
            <a:r>
              <a:rPr lang="en-US" dirty="0"/>
              <a:t>1</a:t>
            </a:r>
            <a:endParaRPr lang="el-GR" dirty="0"/>
          </a:p>
          <a:p>
            <a:pPr algn="ctr"/>
            <a:r>
              <a:rPr lang="el-GR" dirty="0" err="1"/>
              <a:t>ωρα</a:t>
            </a:r>
            <a:r>
              <a:rPr lang="el-GR" dirty="0"/>
              <a:t> 1</a:t>
            </a:r>
            <a:r>
              <a:rPr lang="en-US" dirty="0"/>
              <a:t>7</a:t>
            </a:r>
            <a:r>
              <a:rPr lang="el-GR" dirty="0"/>
              <a:t>:00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DE8BAE-1D4E-4E19-AC7C-A7A24080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0" y="285228"/>
            <a:ext cx="11713829" cy="956344"/>
          </a:xfrm>
        </p:spPr>
        <p:txBody>
          <a:bodyPr/>
          <a:lstStyle/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6D0E0-E69D-4405-8C50-59D4C274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55" y="1241572"/>
            <a:ext cx="10323290" cy="48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DE8BAE-1D4E-4E19-AC7C-A7A24080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0" y="285228"/>
            <a:ext cx="11713829" cy="956344"/>
          </a:xfrm>
        </p:spPr>
        <p:txBody>
          <a:bodyPr/>
          <a:lstStyle/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B9B29-A879-4130-A152-6FE30E6C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21" y="1341474"/>
            <a:ext cx="10501745" cy="48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3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DE8BAE-1D4E-4E19-AC7C-A7A24080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0" y="285228"/>
            <a:ext cx="11713829" cy="956344"/>
          </a:xfrm>
        </p:spPr>
        <p:txBody>
          <a:bodyPr/>
          <a:lstStyle/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30D61-18B0-4F5F-A850-62D11464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72" y="1241572"/>
            <a:ext cx="8980456" cy="51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2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2924-8ADF-4342-ABF9-57460B93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Επικοινωνία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0FFC8-3C6E-499D-93E7-351DB65A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Ηλίας Θεοδώρου τηλ.: 99306444</a:t>
            </a:r>
          </a:p>
          <a:p>
            <a:r>
              <a:rPr lang="en-US" dirty="0">
                <a:hlinkClick r:id="rId2"/>
              </a:rPr>
              <a:t>itheodorou@schools.ac.cy</a:t>
            </a:r>
            <a:endParaRPr lang="en-US" dirty="0"/>
          </a:p>
          <a:p>
            <a:r>
              <a:rPr lang="el-GR" dirty="0"/>
              <a:t>Ιωάννης Σαλονικίδης τηλ.:22806352 </a:t>
            </a:r>
            <a:endParaRPr lang="en-US" dirty="0"/>
          </a:p>
          <a:p>
            <a:r>
              <a:rPr lang="en-US" u="sng" dirty="0">
                <a:hlinkClick r:id="rId3"/>
              </a:rPr>
              <a:t>isalonikides@schools.ac.cy</a:t>
            </a:r>
            <a:endParaRPr lang="en-US" u="sng" dirty="0"/>
          </a:p>
          <a:p>
            <a:r>
              <a:rPr lang="en-US" dirty="0">
                <a:hlinkClick r:id="rId4"/>
              </a:rPr>
              <a:t>axiologisi-tetraminon@schools.ac.cy</a:t>
            </a:r>
            <a:endParaRPr lang="en-US" dirty="0"/>
          </a:p>
          <a:p>
            <a:r>
              <a:rPr lang="el-GR" dirty="0"/>
              <a:t>Χάρης Κογκορόζης</a:t>
            </a:r>
            <a:r>
              <a:rPr lang="en-US" dirty="0"/>
              <a:t> </a:t>
            </a:r>
            <a:r>
              <a:rPr lang="el-GR" dirty="0"/>
              <a:t>τηλ.</a:t>
            </a:r>
            <a:r>
              <a:rPr lang="en-US" dirty="0"/>
              <a:t>:</a:t>
            </a:r>
            <a:r>
              <a:rPr lang="el-GR" dirty="0"/>
              <a:t> 99476928</a:t>
            </a:r>
            <a:endParaRPr lang="en-US" dirty="0"/>
          </a:p>
          <a:p>
            <a:r>
              <a:rPr lang="en-US" dirty="0">
                <a:hlinkClick r:id="rId5"/>
              </a:rPr>
              <a:t>hkongorozis@tech-scholi1-lef.schools.ac.cy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886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025-9822-49C7-B485-6B040DD8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Παράδοση Εξεταστικών Δοκιμίων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91F4-D1FD-4D55-BC47-21D8B8C7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341006" cy="3849624"/>
          </a:xfrm>
        </p:spPr>
        <p:txBody>
          <a:bodyPr>
            <a:normAutofit lnSpcReduction="10000"/>
          </a:bodyPr>
          <a:lstStyle/>
          <a:p>
            <a:r>
              <a:rPr lang="el-GR" sz="1800" b="1" dirty="0"/>
              <a:t>Τουλάχιστον 4 εργάσιμες ημέρες πριν από την διεξαγωγή της Γραπτής Αξιολόγησης</a:t>
            </a:r>
          </a:p>
          <a:p>
            <a:pPr>
              <a:lnSpc>
                <a:spcPct val="150000"/>
              </a:lnSpc>
            </a:pPr>
            <a:r>
              <a:rPr lang="el-GR" sz="1800" b="1" dirty="0"/>
              <a:t>Α΄ Σειρά και προτεινόμενες λύσεις/οδηγούς διόρθωσης του δοκιμίου σε μορφή </a:t>
            </a:r>
            <a:r>
              <a:rPr lang="en-US" sz="1800" b="1" dirty="0"/>
              <a:t>pdf</a:t>
            </a:r>
            <a:endParaRPr lang="el-GR" sz="1800" b="1" dirty="0"/>
          </a:p>
          <a:p>
            <a:pPr>
              <a:lnSpc>
                <a:spcPct val="150000"/>
              </a:lnSpc>
            </a:pPr>
            <a:r>
              <a:rPr lang="el-GR" sz="1800" b="1" dirty="0"/>
              <a:t>Β΄ Σειρά και προτεινόμενες λύσεις/οδηγούς διόρθωσης του δοκιμίου σε μορφή </a:t>
            </a:r>
            <a:r>
              <a:rPr lang="en-US" sz="1800" b="1" dirty="0"/>
              <a:t>word </a:t>
            </a:r>
            <a:r>
              <a:rPr lang="el-GR" sz="1800" b="1" dirty="0"/>
              <a:t>και </a:t>
            </a:r>
            <a:r>
              <a:rPr lang="en-US" sz="1800" b="1" dirty="0"/>
              <a:t>pdf</a:t>
            </a:r>
            <a:r>
              <a:rPr lang="el-GR" sz="1800" b="1" dirty="0"/>
              <a:t>, χωρίς τις αντίστοιχες μορφοποιήσεις για διευκολύνσεις</a:t>
            </a:r>
          </a:p>
          <a:p>
            <a:pPr>
              <a:lnSpc>
                <a:spcPct val="150000"/>
              </a:lnSpc>
            </a:pPr>
            <a:r>
              <a:rPr lang="el-GR" sz="1800" b="1" dirty="0"/>
              <a:t>Υποβολή των πιο πάνω θα γίνεται ηλεκτρονικά. Το σύστημα θα δέχεται μόνο 1 υποβολή.</a:t>
            </a:r>
          </a:p>
          <a:p>
            <a:pPr>
              <a:lnSpc>
                <a:spcPct val="200000"/>
              </a:lnSpc>
            </a:pPr>
            <a:r>
              <a:rPr lang="el-GR" sz="1800" b="1" dirty="0"/>
              <a:t>Μορφοποιήσεις δοκιμίων</a:t>
            </a:r>
            <a:r>
              <a:rPr lang="el-GR" sz="1800" dirty="0"/>
              <a:t> </a:t>
            </a:r>
          </a:p>
          <a:p>
            <a:pPr lvl="1"/>
            <a:r>
              <a:rPr lang="el-GR" sz="1600" dirty="0"/>
              <a:t>Θα σας αποσταλούν οδηγίες για κάθε είδους μορφοποίησης.</a:t>
            </a:r>
          </a:p>
          <a:p>
            <a:pPr lvl="1"/>
            <a:r>
              <a:rPr lang="el-GR" sz="1600" dirty="0"/>
              <a:t>Για περισσότερες διευκρινίσεις  μπορείτε να επικοινωνήσετε με τον </a:t>
            </a:r>
            <a:r>
              <a:rPr lang="el-GR" sz="1600" dirty="0" err="1"/>
              <a:t>κο</a:t>
            </a:r>
            <a:r>
              <a:rPr lang="el-GR" sz="1600" dirty="0"/>
              <a:t> Ιωάννη Σαλονικίδη (τηλ. 22806352) ή την Δημοσθένους Ελένη (τηλ.2280934)</a:t>
            </a:r>
          </a:p>
        </p:txBody>
      </p:sp>
    </p:spTree>
    <p:extLst>
      <p:ext uri="{BB962C8B-B14F-4D97-AF65-F5344CB8AC3E}">
        <p14:creationId xmlns:p14="http://schemas.microsoft.com/office/powerpoint/2010/main" val="4151002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A146-0B87-4515-8E24-7F0841CF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Αιτήσεις Θεματοθετών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4FE9-CF09-4255-96CA-124FD76D4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dirty="0"/>
              <a:t>Συμπλήρωση αίτησης (για </a:t>
            </a:r>
            <a:r>
              <a:rPr lang="el-GR" sz="1800" b="1"/>
              <a:t>όσους τυχόν </a:t>
            </a:r>
            <a:r>
              <a:rPr lang="el-GR" sz="1800" b="1" dirty="0"/>
              <a:t>δεν έχουν συμπληρώσει) θεματοθέτησης και αποστολή στο Γραφείο ΓΕΜΕ/ΓΕΤΕ, </a:t>
            </a:r>
            <a:r>
              <a:rPr lang="el-GR" sz="1800" b="1" dirty="0" err="1"/>
              <a:t>υπ’όψιν</a:t>
            </a:r>
            <a:r>
              <a:rPr lang="el-GR" sz="1800" b="1" dirty="0"/>
              <a:t> Ιωάννη Σαλονικίδη</a:t>
            </a:r>
          </a:p>
          <a:p>
            <a:pPr>
              <a:lnSpc>
                <a:spcPct val="150000"/>
              </a:lnSpc>
            </a:pPr>
            <a:r>
              <a:rPr lang="el-GR" sz="1800" b="1" dirty="0"/>
              <a:t>Ταχυδρομικά</a:t>
            </a:r>
            <a:r>
              <a:rPr lang="en-US" sz="1800" b="1" dirty="0"/>
              <a:t>: </a:t>
            </a:r>
            <a:r>
              <a:rPr lang="el-GR" sz="1800" b="1" dirty="0"/>
              <a:t>Γωνία Κίμωνος και </a:t>
            </a:r>
            <a:r>
              <a:rPr lang="el-GR" sz="1800" b="1" dirty="0" err="1"/>
              <a:t>Θουκυδίδου</a:t>
            </a:r>
            <a:br>
              <a:rPr lang="el-GR" sz="1800" b="1" dirty="0"/>
            </a:br>
            <a:r>
              <a:rPr lang="en-US" sz="1800" b="1" dirty="0"/>
              <a:t>	          </a:t>
            </a:r>
            <a:r>
              <a:rPr lang="el-GR" sz="1800" b="1" dirty="0"/>
              <a:t>  Ακρόπολη, 1434 Λευκωσία </a:t>
            </a:r>
          </a:p>
          <a:p>
            <a:r>
              <a:rPr lang="en-US" sz="1800" b="1" dirty="0"/>
              <a:t>Email </a:t>
            </a:r>
            <a:r>
              <a:rPr lang="en-US" sz="1800" b="1" dirty="0">
                <a:hlinkClick r:id="rId2"/>
              </a:rPr>
              <a:t>geme@schools.ac.cy</a:t>
            </a:r>
            <a:endParaRPr lang="en-US" sz="1800" b="1" dirty="0"/>
          </a:p>
          <a:p>
            <a:r>
              <a:rPr lang="en-US" sz="1800" b="1" dirty="0"/>
              <a:t>Fax: 22800862</a:t>
            </a:r>
            <a:endParaRPr lang="el-GR" sz="1800" b="1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22929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CF66-BC51-47F7-82ED-9D66E739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2459"/>
            <a:ext cx="10058400" cy="1211606"/>
          </a:xfrm>
        </p:spPr>
        <p:txBody>
          <a:bodyPr/>
          <a:lstStyle/>
          <a:p>
            <a:pPr algn="ctr"/>
            <a:r>
              <a:rPr lang="el-GR" dirty="0"/>
              <a:t>Υλικό που θα αποσταλεί προς τους Θεματοθέτες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86E5-4F33-4664-8F7F-503AC511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2103119"/>
            <a:ext cx="10625667" cy="400134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sz="1800" b="1" dirty="0"/>
              <a:t>Οδηγίες (</a:t>
            </a:r>
            <a:r>
              <a:rPr lang="en-US" sz="1800" b="1" dirty="0"/>
              <a:t>template) </a:t>
            </a:r>
            <a:r>
              <a:rPr lang="el-GR" sz="1800" b="1" dirty="0"/>
              <a:t>για την πρώτη σελίδα.</a:t>
            </a:r>
            <a:r>
              <a:rPr lang="en-US" sz="1800" b="1" dirty="0"/>
              <a:t> </a:t>
            </a:r>
            <a:endParaRPr lang="el-GR" sz="1800" b="1" dirty="0"/>
          </a:p>
          <a:p>
            <a:pPr>
              <a:lnSpc>
                <a:spcPct val="200000"/>
              </a:lnSpc>
            </a:pPr>
            <a:r>
              <a:rPr lang="el-GR" sz="1800" b="1" dirty="0"/>
              <a:t>Κατηγορίες μορφοποίησης γραπτών</a:t>
            </a:r>
          </a:p>
          <a:p>
            <a:pPr>
              <a:lnSpc>
                <a:spcPct val="200000"/>
              </a:lnSpc>
            </a:pPr>
            <a:r>
              <a:rPr lang="el-GR" sz="1800" b="1" dirty="0"/>
              <a:t>Κωδικοί εξεταζόμενων μαθημάτων</a:t>
            </a:r>
          </a:p>
          <a:p>
            <a:pPr>
              <a:lnSpc>
                <a:spcPct val="200000"/>
              </a:lnSpc>
            </a:pPr>
            <a:r>
              <a:rPr lang="el-GR" sz="1800" b="1" dirty="0"/>
              <a:t>Υπεύθυνη δήλωση Θεματοθετών</a:t>
            </a:r>
          </a:p>
          <a:p>
            <a:pPr>
              <a:lnSpc>
                <a:spcPct val="200000"/>
              </a:lnSpc>
            </a:pPr>
            <a:r>
              <a:rPr lang="el-GR" sz="1800" b="1" dirty="0"/>
              <a:t>Έντυπο ελέγχου εξεταστικού δοκιμίου (Τα έντυπα ελέγχου θα παραδοθούν ηλεκτρονικά μαζί με τα εξεταστικά δοκίμια)</a:t>
            </a:r>
            <a:endParaRPr lang="LID4096" sz="1800" b="1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05AE0B5-F4CC-47A8-B610-749F70924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775" y="1634065"/>
            <a:ext cx="5496692" cy="16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2924-8ADF-4342-ABF9-57460B93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0" y="285228"/>
            <a:ext cx="11713829" cy="956344"/>
          </a:xfrm>
        </p:spPr>
        <p:txBody>
          <a:bodyPr/>
          <a:lstStyle/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D939675-85C3-473B-B343-6064EAC2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43" y="1241572"/>
            <a:ext cx="9490114" cy="51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EA9AB81-E427-4516-B78D-BD51B0842D21}"/>
              </a:ext>
            </a:extLst>
          </p:cNvPr>
          <p:cNvSpPr txBox="1">
            <a:spLocks/>
          </p:cNvSpPr>
          <p:nvPr/>
        </p:nvSpPr>
        <p:spPr>
          <a:xfrm>
            <a:off x="318780" y="285228"/>
            <a:ext cx="11713829" cy="95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A296B-D38F-487E-A89C-54973098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53" y="1241572"/>
            <a:ext cx="8940282" cy="51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8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9AAC1C-4DCA-45F5-97BB-96AE4182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0" y="285228"/>
            <a:ext cx="11713829" cy="956344"/>
          </a:xfrm>
        </p:spPr>
        <p:txBody>
          <a:bodyPr/>
          <a:lstStyle/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2758C-8610-4754-9EFF-A89F95AC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1126195"/>
            <a:ext cx="8888065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8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983B1B-D54F-4CD1-8AAA-15EE582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16" y="1098959"/>
            <a:ext cx="10627955" cy="5309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70A6C9-280D-4CB5-B8ED-218994F6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89" y="1258923"/>
            <a:ext cx="4493761" cy="18772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57AEBF3-6FC6-487F-A2F4-450D5C30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0" y="285228"/>
            <a:ext cx="11713829" cy="956344"/>
          </a:xfrm>
        </p:spPr>
        <p:txBody>
          <a:bodyPr/>
          <a:lstStyle/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80983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DE8BAE-1D4E-4E19-AC7C-A7A24080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0" y="285228"/>
            <a:ext cx="11713829" cy="956344"/>
          </a:xfrm>
        </p:spPr>
        <p:txBody>
          <a:bodyPr/>
          <a:lstStyle/>
          <a:p>
            <a:r>
              <a:rPr lang="el-GR" dirty="0"/>
              <a:t>Διαδικασία ηλεκτρονικής παράδοσης  δοκιμίων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C4757-607E-4F81-9A8D-BBB8BDD3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15" y="1462060"/>
            <a:ext cx="8745170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{ABF36438-1A98-44AA-83CA-64E580EB835B}tf78438558_win32</Template>
  <TotalTime>366</TotalTime>
  <Words>283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Garamond</vt:lpstr>
      <vt:lpstr>Georgia Pro Cond Light</vt:lpstr>
      <vt:lpstr>Speak Pro</vt:lpstr>
      <vt:lpstr>SavonVTI</vt:lpstr>
      <vt:lpstr>RetrospectVTI</vt:lpstr>
      <vt:lpstr>Ενημέρωση Προέδρων Θεματοθετών</vt:lpstr>
      <vt:lpstr>Παράδοση Εξεταστικών Δοκιμίων</vt:lpstr>
      <vt:lpstr>Αιτήσεις Θεματοθετών</vt:lpstr>
      <vt:lpstr>Υλικό που θα αποσταλεί προς τους Θεματοθέτες</vt:lpstr>
      <vt:lpstr>Διαδικασία ηλεκτρονικής παράδοσης  δοκιμίων</vt:lpstr>
      <vt:lpstr>PowerPoint Presentation</vt:lpstr>
      <vt:lpstr>Διαδικασία ηλεκτρονικής παράδοσης  δοκιμίων</vt:lpstr>
      <vt:lpstr>Διαδικασία ηλεκτρονικής παράδοσης  δοκιμίων</vt:lpstr>
      <vt:lpstr>Διαδικασία ηλεκτρονικής παράδοσης  δοκιμίων</vt:lpstr>
      <vt:lpstr>Διαδικασία ηλεκτρονικής παράδοσης  δοκιμίων</vt:lpstr>
      <vt:lpstr>Διαδικασία ηλεκτρονικής παράδοσης  δοκιμίων</vt:lpstr>
      <vt:lpstr>Διαδικασία ηλεκτρονικής παράδοσης  δοκιμίων</vt:lpstr>
      <vt:lpstr>Επικοινωνία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Ιωάννης Σαλονικίδης</dc:creator>
  <cp:lastModifiedBy>Elias Theodorou</cp:lastModifiedBy>
  <cp:revision>22</cp:revision>
  <dcterms:created xsi:type="dcterms:W3CDTF">2020-12-23T09:40:04Z</dcterms:created>
  <dcterms:modified xsi:type="dcterms:W3CDTF">2021-12-16T13:18:19Z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